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11"/>
  </p:notesMasterIdLst>
  <p:sldIdLst>
    <p:sldId id="256" r:id="rId2"/>
    <p:sldId id="257" r:id="rId3"/>
    <p:sldId id="264" r:id="rId4"/>
    <p:sldId id="266" r:id="rId5"/>
    <p:sldId id="258" r:id="rId6"/>
    <p:sldId id="259" r:id="rId7"/>
    <p:sldId id="261" r:id="rId8"/>
    <p:sldId id="262" r:id="rId9"/>
    <p:sldId id="267" r:id="rId10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2" autoAdjust="0"/>
    <p:restoredTop sz="90812" autoAdjust="0"/>
  </p:normalViewPr>
  <p:slideViewPr>
    <p:cSldViewPr snapToGrid="0">
      <p:cViewPr varScale="1">
        <p:scale>
          <a:sx n="58" d="100"/>
          <a:sy n="58" d="100"/>
        </p:scale>
        <p:origin x="9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8E51B1-5463-49D4-BE4B-DC966FBB0FE6}" type="datetimeFigureOut">
              <a:rPr lang="es-ES" smtClean="0"/>
              <a:t>15/11/2018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7A9719-90DC-4F34-89BF-89CF2EF6349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3416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9719-90DC-4F34-89BF-89CF2EF63490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3389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118 Ah</a:t>
            </a:r>
          </a:p>
          <a:p>
            <a:r>
              <a:rPr lang="es-ES" dirty="0"/>
              <a:t>1,2 V</a:t>
            </a:r>
          </a:p>
          <a:p>
            <a:r>
              <a:rPr lang="es-ES" dirty="0"/>
              <a:t>P=40*118*1,2/1000=4 kWh (70%)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9719-90DC-4F34-89BF-89CF2EF63490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82575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Habitual: 1,25 m2 por placa</a:t>
            </a:r>
          </a:p>
          <a:p>
            <a:r>
              <a:rPr lang="es-ES" dirty="0"/>
              <a:t>80% de rendimiento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9719-90DC-4F34-89BF-89CF2EF63490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151625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9719-90DC-4F34-89BF-89CF2EF63490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1561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/>
              <a:t>NORMATIVA RELACIONADA</a:t>
            </a:r>
          </a:p>
          <a:p>
            <a:r>
              <a:rPr lang="es-ES" dirty="0"/>
              <a:t>RD110/2015: ANEXO XIII Parte G6 (Silicio) y Parte G7 (Cd-Te)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dirty="0"/>
              <a:t>No existen plantas en España que cumplan con las fases de tratamiento (por ejemplo: Fase2 desmontaje de obleas de silicio). En Europa se envía la </a:t>
            </a:r>
            <a:r>
              <a:rPr lang="es-ES" dirty="0" err="1"/>
              <a:t>Glass</a:t>
            </a:r>
            <a:r>
              <a:rPr lang="es-ES" dirty="0"/>
              <a:t> </a:t>
            </a:r>
            <a:r>
              <a:rPr lang="es-ES" dirty="0" err="1"/>
              <a:t>fraction</a:t>
            </a:r>
            <a:r>
              <a:rPr lang="es-ES" dirty="0"/>
              <a:t> a recicladores de vidrio como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Reiling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Glass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Recycling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GmbH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&amp; Co KG; KWB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Planreal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AG / Johann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Schirmbeck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s-E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GmbH</a:t>
            </a:r>
            <a:r>
              <a:rPr lang="es-E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s-ES" dirty="0"/>
          </a:p>
          <a:p>
            <a:r>
              <a:rPr lang="es-ES" dirty="0" err="1"/>
              <a:t>First</a:t>
            </a:r>
            <a:r>
              <a:rPr lang="es-ES" dirty="0"/>
              <a:t> Solar es la única planta que puede tratar los paneles de Cd-Te en Europa</a:t>
            </a:r>
          </a:p>
          <a:p>
            <a:r>
              <a:rPr lang="es-ES" dirty="0"/>
              <a:t>CENELEC: </a:t>
            </a:r>
            <a:r>
              <a:rPr lang="es-ES" dirty="0" err="1"/>
              <a:t>Estandar</a:t>
            </a:r>
            <a:r>
              <a:rPr lang="es-ES" dirty="0"/>
              <a:t> EN50625-2-4 – </a:t>
            </a:r>
            <a:r>
              <a:rPr lang="es-ES" dirty="0" err="1"/>
              <a:t>Treatment</a:t>
            </a:r>
            <a:r>
              <a:rPr lang="es-ES" dirty="0"/>
              <a:t> </a:t>
            </a:r>
            <a:r>
              <a:rPr lang="es-ES" dirty="0" err="1"/>
              <a:t>Requirements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</a:t>
            </a:r>
            <a:r>
              <a:rPr lang="es-ES" dirty="0" err="1"/>
              <a:t>Photovoltaic</a:t>
            </a:r>
            <a:r>
              <a:rPr lang="es-ES" dirty="0"/>
              <a:t> </a:t>
            </a:r>
            <a:r>
              <a:rPr lang="es-ES" dirty="0" err="1"/>
              <a:t>Panels</a:t>
            </a:r>
            <a:endParaRPr lang="es-ES" dirty="0"/>
          </a:p>
          <a:p>
            <a:r>
              <a:rPr lang="es-ES" dirty="0"/>
              <a:t>	Especificación técnica TS50625-3-5 – </a:t>
            </a:r>
            <a:r>
              <a:rPr lang="es-ES" dirty="0" err="1"/>
              <a:t>Technical</a:t>
            </a:r>
            <a:r>
              <a:rPr lang="es-ES" dirty="0"/>
              <a:t> </a:t>
            </a:r>
            <a:r>
              <a:rPr lang="es-ES" dirty="0" err="1"/>
              <a:t>Specification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de-</a:t>
            </a:r>
            <a:r>
              <a:rPr lang="es-ES" dirty="0" err="1"/>
              <a:t>pollution</a:t>
            </a:r>
            <a:r>
              <a:rPr lang="es-ES" dirty="0"/>
              <a:t> PV</a:t>
            </a:r>
          </a:p>
          <a:p>
            <a:r>
              <a:rPr lang="es-ES" dirty="0"/>
              <a:t>	Valores límite en la fracción de vidrio: Silicio – 1ppm Cadmio; 1ppm Selenio; 100ppm Plomo</a:t>
            </a:r>
          </a:p>
          <a:p>
            <a:r>
              <a:rPr lang="es-ES" dirty="0"/>
              <a:t>				No Silicio – 10ppm Cadmio; 10ppm Selenio; 100ppm Plomo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7A9719-90DC-4F34-89BF-89CF2EF63490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38995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5C25FAC-07C0-4213-A5C9-AABD0A08FD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7C06BBF-EF75-4CA8-82FE-CDCADCF27B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A54B058-8379-4ACA-8C20-0F2064E5C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BCA5847-7BD5-4A48-8279-8DD859FF3D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D108755-0EF2-4AE5-B6B7-A3FA54CBEF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1100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98E8D1D-EA6D-41AA-B36C-C61B06EE4F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119406-6E53-41E3-938D-DC05A7504F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5FD8C0-1D05-42E6-930B-0349D3CD4F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C74EEA8-3D3F-4D67-A644-F24697317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DAC428F-C791-4835-A254-49D60CCD76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233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A4DAE9CD-05A4-47F2-88F5-B600B9B124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96614C2-3B0C-45EB-81DF-59EFA9C099A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45B823B-B9FF-46D1-AFC8-1D6799268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3EAD360-D4A5-4071-B3C5-CC7490B4DC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3899FB-F5D8-4661-93FF-A5FB800590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905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1B41843-BF41-4C72-8ACC-9FAAA23F14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B5C05AE-5125-4706-B67F-E2914A1A3A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2BDD30-6899-4143-8CE3-34D443FCEB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4950784-F2FE-4102-A3EE-45D236D84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71A91A1-00A8-4B8E-852D-7C4E2B2E0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6382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332E7F4-2A7F-4F95-A206-A90230CA7E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E890F9-8B73-4284-BFF8-E1AB90239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AD989CF-CC22-43B2-90AE-BDFB2BABE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F6EDE45-0196-4441-A1A0-4746F60E4F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3505701-C0AC-425C-BFBC-210CBD31B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8004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4D5A92-4332-42CB-A75B-70EB0B31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286B0FB-82C8-49CF-A98A-A18DF046F6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DD9FFB1-B587-4DE5-9B6B-2A99BE2E04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9B23BEB-FA9C-4491-AAA7-FE6BB1345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B61D09F-14AB-424C-9525-C10133685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F529A8C-9376-43CE-8A18-4CAB5819B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78399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64A6D1-C210-49E3-8E47-DD383F0DC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5371424-E998-4BDF-9986-043172A78B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C1027F4-6F3E-400A-B9DB-A1387937A2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E17D20B4-9AEA-41BD-8AB6-7DFC45B8479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0951D05-5DDF-44E9-BCF7-1BE35A10A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E72291A0-5C58-4141-BBEF-FBA7308ECB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46E5F27B-4C6A-439A-B86D-2D49192488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3461DB24-26AD-4A5C-BE1D-83E17B812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2471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30F9A15-AFA3-42D0-80C7-50122560FC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626C3F3-41AF-4FA9-986F-4FCBFC8F6F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E0E614-9475-49E1-93B7-03EF98B458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55B2E4-5C47-4679-A5E3-0F920E4A0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245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850F5DC-DBED-4EA4-8CE0-13EE4DA70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781DA3F-62B0-47AB-A346-547B55F7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59BBB728-D64E-43D4-9E9F-9E210050C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12994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B8F897E-C42B-4D81-884F-7733F0587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0DF9B5E-EC65-4067-996F-94D55176A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4D2A5C0-BF71-4A31-913F-00A722AF35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4341EAB-100B-4F47-8DCF-EFD0E5DA12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DF156CD-64DA-470F-831F-829F8B90E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1930C2-0471-4694-B7A3-9FBE2BD91A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6374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D42CB5-1467-4E6F-81D3-4B7F3D91E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7796A58-2617-4D14-87B7-E6B07CF7E0B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631B115-7274-4246-82CE-BEACBE0C42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1649D08-93FE-4C76-B930-517BC2B1B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11/15/2018</a:t>
            </a:fld>
            <a:endParaRPr lang="en-US" dirty="0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1801038-963F-41A9-B362-0CC128CDD0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6154568-3935-4819-94DC-9C1CD17B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1A8DA5C-34B1-478B-BFF4-8FA6CABFA0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95A176F-7E18-4738-A01D-84D62AC45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7A4045E-31B1-4177-BE84-D3967F590F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11/15/2018</a:t>
            </a:fld>
            <a:endParaRPr lang="en-US" dirty="0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27A831D-37E0-47A8-97A3-385CEAA2ECC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8052124-4EFF-407A-A72B-1E61DF9073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094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6.jpeg"/><Relationship Id="rId4" Type="http://schemas.openxmlformats.org/officeDocument/2006/relationships/hyperlink" Target="http://tacograferos.blogspot.com/2012/10/periodos-indeterminados-el-signo-de.htm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5A9FB85-0F27-4534-A58F-BD189571DA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46628" y="1783959"/>
            <a:ext cx="4645250" cy="2889114"/>
          </a:xfrm>
        </p:spPr>
        <p:txBody>
          <a:bodyPr anchor="b">
            <a:normAutofit/>
          </a:bodyPr>
          <a:lstStyle/>
          <a:p>
            <a:pPr algn="l"/>
            <a:r>
              <a:rPr lang="es-ES" sz="5100">
                <a:solidFill>
                  <a:schemeClr val="bg1"/>
                </a:solidFill>
              </a:rPr>
              <a:t>ECOENCUENTRO 2018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72CBAE-B8E9-416E-868C-0929A272433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s-ES" sz="2000">
                <a:solidFill>
                  <a:schemeClr val="bg1"/>
                </a:solidFill>
              </a:rPr>
              <a:t>Recilec noviembre 2018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6B30C5E-3329-1C4B-AAEC-758DEB8DB7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82" y="1758253"/>
            <a:ext cx="4047843" cy="1973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240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700D6-A177-4C20-98F9-F99CE85E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428" y="627564"/>
            <a:ext cx="7474172" cy="1325563"/>
          </a:xfrm>
        </p:spPr>
        <p:txBody>
          <a:bodyPr>
            <a:normAutofit/>
          </a:bodyPr>
          <a:lstStyle/>
          <a:p>
            <a:r>
              <a:rPr lang="es-ES"/>
              <a:t>Antecedentes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CC8BAD-8EFC-40E9-8499-D7146F2B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8731" y="1938564"/>
            <a:ext cx="7778971" cy="4291872"/>
          </a:xfrm>
        </p:spPr>
        <p:txBody>
          <a:bodyPr anchor="ctr">
            <a:normAutofit lnSpcReduction="10000"/>
          </a:bodyPr>
          <a:lstStyle/>
          <a:p>
            <a:pPr algn="just"/>
            <a:r>
              <a:rPr lang="es-ES" sz="2400" dirty="0">
                <a:effectLst/>
              </a:rPr>
              <a:t>Septiembre de 2015: La Consejería de Medio Ambiente y Ordenación del Territorio de la Junta de Andalucía otorga a Recilec autorización para la Preparación para la Reutilización  de RAEE.</a:t>
            </a:r>
          </a:p>
          <a:p>
            <a:pPr algn="just"/>
            <a:r>
              <a:rPr lang="es-ES" sz="2400" dirty="0"/>
              <a:t>Noviembre 2015: Recilec inicia su actividad de Preparación para la Reutilización, Recuperando de PAE, AA, frigos, etc.</a:t>
            </a:r>
          </a:p>
          <a:p>
            <a:pPr algn="just"/>
            <a:r>
              <a:rPr lang="es-ES" sz="2400" dirty="0"/>
              <a:t>Agosto de 2017: Construcción de nueva nave de 300 m</a:t>
            </a:r>
            <a:r>
              <a:rPr lang="es-ES" sz="2400" baseline="30000" dirty="0"/>
              <a:t>2</a:t>
            </a:r>
            <a:r>
              <a:rPr lang="es-ES" sz="2400" dirty="0">
                <a:effectLst/>
              </a:rPr>
              <a:t> independiente de la planta de reciclado.</a:t>
            </a:r>
          </a:p>
          <a:p>
            <a:pPr algn="just"/>
            <a:r>
              <a:rPr lang="es-ES" sz="2400" dirty="0">
                <a:effectLst/>
              </a:rPr>
              <a:t>Desde que arrancase su actividad se han recuperado 85.742 kg de aparatos eléctricos y electrónicos</a:t>
            </a:r>
          </a:p>
          <a:p>
            <a:pPr algn="just"/>
            <a:r>
              <a:rPr lang="es-ES" sz="2400" dirty="0">
                <a:effectLst/>
              </a:rPr>
              <a:t>De estos equipos 4.216 kg han sido paneles fotovoltaicos, 260 unidades.</a:t>
            </a:r>
            <a:endParaRPr lang="es-ES" sz="2400" dirty="0"/>
          </a:p>
        </p:txBody>
      </p:sp>
      <p:sp>
        <p:nvSpPr>
          <p:cNvPr id="15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C4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4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693AB84E-372A-6949-AAD8-EB1B10A1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54442" y="3072616"/>
            <a:ext cx="1462088" cy="7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7285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7E700D6-A177-4C20-98F9-F99CE85E1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9785" y="271670"/>
            <a:ext cx="7474172" cy="881269"/>
          </a:xfrm>
        </p:spPr>
        <p:txBody>
          <a:bodyPr>
            <a:normAutofit/>
          </a:bodyPr>
          <a:lstStyle/>
          <a:p>
            <a:r>
              <a:rPr lang="es-ES" dirty="0"/>
              <a:t>MEJORAS FUTURAS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1CC8BAD-8EFC-40E9-8499-D7146F2B8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7386" y="1272209"/>
            <a:ext cx="7778971" cy="5314121"/>
          </a:xfrm>
        </p:spPr>
        <p:txBody>
          <a:bodyPr anchor="ctr">
            <a:normAutofit/>
          </a:bodyPr>
          <a:lstStyle/>
          <a:p>
            <a:pPr marL="0" indent="0" algn="just"/>
            <a:r>
              <a:rPr lang="es-ES" sz="2400" dirty="0"/>
              <a:t>Septiembre 2018: Recilec proyecta una instalación para el suministro de electricidad procedente de energía renovables empleando para ello equipos recuperados. La instalación formada por:</a:t>
            </a:r>
          </a:p>
          <a:p>
            <a:pPr marL="0" indent="0" algn="just">
              <a:buNone/>
            </a:pPr>
            <a:endParaRPr lang="es-ES" sz="2400" dirty="0"/>
          </a:p>
          <a:p>
            <a:pPr marL="457200" lvl="2" indent="0" algn="just"/>
            <a:r>
              <a:rPr lang="es-ES" sz="2400" dirty="0"/>
              <a:t> 60 panales fotovoltaicos con una potencia total de salida de 8 kW generando una energía total de 46 kWh/día (6 horas de luz)</a:t>
            </a:r>
          </a:p>
          <a:p>
            <a:pPr marL="457200" lvl="2" indent="0" algn="just"/>
            <a:r>
              <a:rPr lang="es-ES" sz="2400" dirty="0"/>
              <a:t>Inversor de 4 kW de salida</a:t>
            </a:r>
          </a:p>
          <a:p>
            <a:pPr marL="457200" lvl="2" indent="0" algn="just"/>
            <a:r>
              <a:rPr lang="es-ES" sz="2400" dirty="0"/>
              <a:t>Conjunto de 40 baterías de Ni-Cd con capacidad 4kWh</a:t>
            </a:r>
          </a:p>
          <a:p>
            <a:pPr marL="0" lvl="1" indent="0" algn="just"/>
            <a:endParaRPr lang="es-ES" dirty="0"/>
          </a:p>
          <a:p>
            <a:pPr marL="0" lvl="1" indent="0" algn="just"/>
            <a:r>
              <a:rPr lang="es-ES" dirty="0"/>
              <a:t>La instalación permitirá suministrar el 40% del consumo de la nave de Reutilización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C4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4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4090694-3702-1440-AB9E-80BB7C4772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72616"/>
            <a:ext cx="1462088" cy="7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0143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C5D267-CF3B-4F2B-A81F-5B1F9BFEA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1" y="319768"/>
            <a:ext cx="9905998" cy="768052"/>
          </a:xfrm>
        </p:spPr>
        <p:txBody>
          <a:bodyPr/>
          <a:lstStyle/>
          <a:p>
            <a:r>
              <a:rPr lang="es-ES" dirty="0"/>
              <a:t>Esquema instalación fotovoltaicas </a:t>
            </a:r>
          </a:p>
        </p:txBody>
      </p:sp>
      <p:pic>
        <p:nvPicPr>
          <p:cNvPr id="5" name="Imagen 4" descr="Imagen que contiene interior, pared, armario&#10;&#10;Descripción generada automáticamente">
            <a:extLst>
              <a:ext uri="{FF2B5EF4-FFF2-40B4-BE49-F238E27FC236}">
                <a16:creationId xmlns:a16="http://schemas.microsoft.com/office/drawing/2014/main" id="{A3D82660-67DE-4A59-8AEA-0B287C0520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5705529" y="2505684"/>
            <a:ext cx="1946394" cy="1459795"/>
          </a:xfrm>
          <a:prstGeom prst="rect">
            <a:avLst/>
          </a:prstGeom>
        </p:spPr>
      </p:pic>
      <p:cxnSp>
        <p:nvCxnSpPr>
          <p:cNvPr id="7" name="Conector recto de flecha 6">
            <a:extLst>
              <a:ext uri="{FF2B5EF4-FFF2-40B4-BE49-F238E27FC236}">
                <a16:creationId xmlns:a16="http://schemas.microsoft.com/office/drawing/2014/main" id="{EEA76B75-439E-4D53-AA07-4FF9DBC05ED7}"/>
              </a:ext>
            </a:extLst>
          </p:cNvPr>
          <p:cNvCxnSpPr/>
          <p:nvPr/>
        </p:nvCxnSpPr>
        <p:spPr>
          <a:xfrm>
            <a:off x="7521649" y="3339968"/>
            <a:ext cx="125984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8" name="Imagen 7">
            <a:extLst>
              <a:ext uri="{FF2B5EF4-FFF2-40B4-BE49-F238E27FC236}">
                <a16:creationId xmlns:a16="http://schemas.microsoft.com/office/drawing/2014/main" id="{74B73C8F-244B-47DD-98AE-C39E1C9E683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290" t="11200" r="13460" b="2550"/>
          <a:stretch/>
        </p:blipFill>
        <p:spPr>
          <a:xfrm>
            <a:off x="6226397" y="5383343"/>
            <a:ext cx="1119283" cy="1248029"/>
          </a:xfrm>
          <a:prstGeom prst="rect">
            <a:avLst/>
          </a:prstGeom>
        </p:spPr>
      </p:pic>
      <p:cxnSp>
        <p:nvCxnSpPr>
          <p:cNvPr id="9" name="Conector recto de flecha 8">
            <a:extLst>
              <a:ext uri="{FF2B5EF4-FFF2-40B4-BE49-F238E27FC236}">
                <a16:creationId xmlns:a16="http://schemas.microsoft.com/office/drawing/2014/main" id="{074DC833-28E7-4F54-88DF-BD901E6BAF6F}"/>
              </a:ext>
            </a:extLst>
          </p:cNvPr>
          <p:cNvCxnSpPr>
            <a:cxnSpLocks/>
          </p:cNvCxnSpPr>
          <p:nvPr/>
        </p:nvCxnSpPr>
        <p:spPr>
          <a:xfrm>
            <a:off x="6373569" y="4394200"/>
            <a:ext cx="0" cy="820553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1" name="Conector recto de flecha 10">
            <a:extLst>
              <a:ext uri="{FF2B5EF4-FFF2-40B4-BE49-F238E27FC236}">
                <a16:creationId xmlns:a16="http://schemas.microsoft.com/office/drawing/2014/main" id="{6AA4F69D-1153-4F63-8F94-A048E2BDBD4A}"/>
              </a:ext>
            </a:extLst>
          </p:cNvPr>
          <p:cNvCxnSpPr>
            <a:cxnSpLocks/>
          </p:cNvCxnSpPr>
          <p:nvPr/>
        </p:nvCxnSpPr>
        <p:spPr>
          <a:xfrm flipV="1">
            <a:off x="6993329" y="4394200"/>
            <a:ext cx="0" cy="739007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3" name="Conector recto de flecha 12">
            <a:extLst>
              <a:ext uri="{FF2B5EF4-FFF2-40B4-BE49-F238E27FC236}">
                <a16:creationId xmlns:a16="http://schemas.microsoft.com/office/drawing/2014/main" id="{2AFCC457-533E-4440-866C-C089B6A04116}"/>
              </a:ext>
            </a:extLst>
          </p:cNvPr>
          <p:cNvCxnSpPr/>
          <p:nvPr/>
        </p:nvCxnSpPr>
        <p:spPr>
          <a:xfrm>
            <a:off x="4626049" y="3429000"/>
            <a:ext cx="1259840" cy="0"/>
          </a:xfrm>
          <a:prstGeom prst="straightConnector1">
            <a:avLst/>
          </a:prstGeom>
          <a:ln w="3810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57EF261-3DED-496E-9188-55EA6A664736}"/>
              </a:ext>
            </a:extLst>
          </p:cNvPr>
          <p:cNvSpPr txBox="1"/>
          <p:nvPr/>
        </p:nvSpPr>
        <p:spPr>
          <a:xfrm>
            <a:off x="8981543" y="2822498"/>
            <a:ext cx="27025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Corriente Alterna 230 V a 4 kW. Alumbrado de nave y bancos de prueba de frigoríficos</a:t>
            </a:r>
          </a:p>
        </p:txBody>
      </p:sp>
      <p:pic>
        <p:nvPicPr>
          <p:cNvPr id="18" name="Imagen 17" descr="Imagen que contiene interior, edificio, suelo&#10;&#10;Descripción generada automáticamente">
            <a:extLst>
              <a:ext uri="{FF2B5EF4-FFF2-40B4-BE49-F238E27FC236}">
                <a16:creationId xmlns:a16="http://schemas.microsoft.com/office/drawing/2014/main" id="{9C389849-E2D3-4EFD-9BE5-3B84260417C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42"/>
          <a:stretch/>
        </p:blipFill>
        <p:spPr>
          <a:xfrm>
            <a:off x="507897" y="2262384"/>
            <a:ext cx="4000195" cy="2320559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A3807231-2C64-F64B-BAAE-EAD819BDD0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552" y="207657"/>
            <a:ext cx="2349854" cy="11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652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A5777FC-3469-4E94-BAED-A94391F67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8040" y="111183"/>
            <a:ext cx="8587292" cy="894370"/>
          </a:xfrm>
        </p:spPr>
        <p:txBody>
          <a:bodyPr>
            <a:normAutofit fontScale="90000"/>
          </a:bodyPr>
          <a:lstStyle/>
          <a:p>
            <a:r>
              <a:rPr lang="es-ES" dirty="0"/>
              <a:t>Recuperación de paneles fotovoltaicos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A35FD4C-023D-46F3-BE05-07906D3382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44292" y="1005553"/>
            <a:ext cx="6862812" cy="683974"/>
          </a:xfrm>
        </p:spPr>
        <p:txBody>
          <a:bodyPr>
            <a:normAutofit/>
          </a:bodyPr>
          <a:lstStyle/>
          <a:p>
            <a:r>
              <a:rPr lang="es-ES" sz="2800" dirty="0"/>
              <a:t>¿Cuándo recuperar un panel fotovoltaico?</a:t>
            </a:r>
          </a:p>
          <a:p>
            <a:pPr lvl="1"/>
            <a:endParaRPr lang="es-ES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3EE965F-8065-42D5-81A0-F08562E3CD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9201286" y="1412824"/>
            <a:ext cx="2083803" cy="2537774"/>
          </a:xfrm>
          <a:prstGeom prst="rect">
            <a:avLst/>
          </a:prstGeom>
        </p:spPr>
      </p:pic>
      <p:pic>
        <p:nvPicPr>
          <p:cNvPr id="8" name="Imagen 7" descr="Imagen que contiene texto, recibo&#10;&#10;Descripción generada automáticamente">
            <a:extLst>
              <a:ext uri="{FF2B5EF4-FFF2-40B4-BE49-F238E27FC236}">
                <a16:creationId xmlns:a16="http://schemas.microsoft.com/office/drawing/2014/main" id="{199F2E78-2057-4451-B726-253A770587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1234480" y="2144793"/>
            <a:ext cx="4503612" cy="3406623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11B10C63-1DCA-437F-9327-14C1B824DD80}"/>
              </a:ext>
            </a:extLst>
          </p:cNvPr>
          <p:cNvSpPr txBox="1"/>
          <p:nvPr/>
        </p:nvSpPr>
        <p:spPr>
          <a:xfrm>
            <a:off x="565431" y="6099911"/>
            <a:ext cx="722376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s-ES" sz="2800" dirty="0"/>
              <a:t>Potencia media de salida ≥ 100 W/m2 </a:t>
            </a:r>
          </a:p>
          <a:p>
            <a:pPr lvl="1"/>
            <a:endParaRPr lang="es-ES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F6F04A5-CE21-466A-94A8-8D8CF625857E}"/>
              </a:ext>
            </a:extLst>
          </p:cNvPr>
          <p:cNvSpPr txBox="1"/>
          <p:nvPr/>
        </p:nvSpPr>
        <p:spPr>
          <a:xfrm>
            <a:off x="5521686" y="4215770"/>
            <a:ext cx="56817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400" dirty="0"/>
              <a:t>Placa de 161,5 W con una superficie de 1,25 m2 al 80% de su capacidad daría 103 W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D32D0343-A91C-9C48-BCFC-1D0D0083E2E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22552" y="207657"/>
            <a:ext cx="2349854" cy="114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454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8D237-1FC4-4116-9272-FA403216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397137"/>
            <a:ext cx="9905998" cy="1133280"/>
          </a:xfrm>
        </p:spPr>
        <p:txBody>
          <a:bodyPr/>
          <a:lstStyle/>
          <a:p>
            <a:r>
              <a:rPr lang="es-ES" dirty="0"/>
              <a:t>Elementos a reparar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367A1-E248-43DC-947D-49155112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3020" y="1477403"/>
            <a:ext cx="9905999" cy="1773873"/>
          </a:xfrm>
        </p:spPr>
        <p:txBody>
          <a:bodyPr>
            <a:normAutofit lnSpcReduction="10000"/>
          </a:bodyPr>
          <a:lstStyle/>
          <a:p>
            <a:r>
              <a:rPr lang="es-ES" dirty="0"/>
              <a:t>1. ¿Defectos en perfilería, caja de conexiones, cables en mal estado o </a:t>
            </a:r>
            <a:r>
              <a:rPr lang="es-ES" dirty="0" err="1"/>
              <a:t>backsheet</a:t>
            </a:r>
            <a:r>
              <a:rPr lang="es-ES" dirty="0"/>
              <a:t> no muy deteriorado?</a:t>
            </a:r>
          </a:p>
          <a:p>
            <a:pPr lvl="1"/>
            <a:r>
              <a:rPr lang="es-ES" dirty="0"/>
              <a:t>Defectos comunes con poca complejidad para su reparación. Intercambio de elementos entre placas. Empleo de revestimiento plástico</a:t>
            </a:r>
          </a:p>
        </p:txBody>
      </p:sp>
      <p:pic>
        <p:nvPicPr>
          <p:cNvPr id="4" name="Imagen 3" descr="Imagen que contiene valla, sentado&#10;&#10;Descripción generada automáticamente">
            <a:extLst>
              <a:ext uri="{FF2B5EF4-FFF2-40B4-BE49-F238E27FC236}">
                <a16:creationId xmlns:a16="http://schemas.microsoft.com/office/drawing/2014/main" id="{FD6DBB38-A165-4EF3-87F0-2B45EF9C0B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3020" y="3382650"/>
            <a:ext cx="2453824" cy="3271765"/>
          </a:xfrm>
          <a:prstGeom prst="rect">
            <a:avLst/>
          </a:prstGeom>
        </p:spPr>
      </p:pic>
      <p:sp>
        <p:nvSpPr>
          <p:cNvPr id="5" name="Elipse 4">
            <a:extLst>
              <a:ext uri="{FF2B5EF4-FFF2-40B4-BE49-F238E27FC236}">
                <a16:creationId xmlns:a16="http://schemas.microsoft.com/office/drawing/2014/main" id="{6A8FF4B4-0344-4FB5-9FED-EA3142418E4B}"/>
              </a:ext>
            </a:extLst>
          </p:cNvPr>
          <p:cNvSpPr/>
          <p:nvPr/>
        </p:nvSpPr>
        <p:spPr>
          <a:xfrm>
            <a:off x="1127090" y="3392755"/>
            <a:ext cx="1073469" cy="2658306"/>
          </a:xfrm>
          <a:prstGeom prst="ellipse">
            <a:avLst/>
          </a:prstGeom>
          <a:solidFill>
            <a:srgbClr val="FF0000">
              <a:alpha val="22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7" name="Imagen 6" descr="Imagen que contiene suelo&#10;&#10;Descripción generada automáticamente">
            <a:extLst>
              <a:ext uri="{FF2B5EF4-FFF2-40B4-BE49-F238E27FC236}">
                <a16:creationId xmlns:a16="http://schemas.microsoft.com/office/drawing/2014/main" id="{302FF580-36BB-48E6-B919-577CC3D461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22301" y="3553584"/>
            <a:ext cx="3808568" cy="2856426"/>
          </a:xfrm>
          <a:prstGeom prst="rect">
            <a:avLst/>
          </a:prstGeom>
        </p:spPr>
      </p:pic>
      <p:pic>
        <p:nvPicPr>
          <p:cNvPr id="8" name="Imagen 7">
            <a:extLst>
              <a:ext uri="{FF2B5EF4-FFF2-40B4-BE49-F238E27FC236}">
                <a16:creationId xmlns:a16="http://schemas.microsoft.com/office/drawing/2014/main" id="{C9E9AC04-F943-474B-B9EA-D89BE9C45B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2552" y="207657"/>
            <a:ext cx="2349854" cy="1143623"/>
          </a:xfrm>
          <a:prstGeom prst="rect">
            <a:avLst/>
          </a:prstGeom>
        </p:spPr>
      </p:pic>
      <p:pic>
        <p:nvPicPr>
          <p:cNvPr id="9" name="Imagen 8" descr="Imagen que contiene pared&#10;&#10;Descripción generada automáticamente">
            <a:extLst>
              <a:ext uri="{FF2B5EF4-FFF2-40B4-BE49-F238E27FC236}">
                <a16:creationId xmlns:a16="http://schemas.microsoft.com/office/drawing/2014/main" id="{B11CAC31-5AD9-47EA-9FDE-1495E9DADA2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92893" y="3216424"/>
            <a:ext cx="2575439" cy="343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40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8D237-1FC4-4116-9272-FA403216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625" y="187531"/>
            <a:ext cx="4293408" cy="1694278"/>
          </a:xfrm>
        </p:spPr>
        <p:txBody>
          <a:bodyPr>
            <a:normAutofit/>
          </a:bodyPr>
          <a:lstStyle/>
          <a:p>
            <a:r>
              <a:rPr lang="es-ES" sz="4000" dirty="0"/>
              <a:t>Paneles no recuperables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367A1-E248-43DC-947D-49155112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21467"/>
            <a:ext cx="4391448" cy="4514795"/>
          </a:xfrm>
        </p:spPr>
        <p:txBody>
          <a:bodyPr>
            <a:normAutofit/>
          </a:bodyPr>
          <a:lstStyle/>
          <a:p>
            <a:r>
              <a:rPr lang="es-ES" sz="3200" dirty="0"/>
              <a:t> ¿Cristal Roto u opaco?</a:t>
            </a:r>
          </a:p>
          <a:p>
            <a:endParaRPr lang="es-ES" sz="3200" dirty="0"/>
          </a:p>
          <a:p>
            <a:pPr lvl="1"/>
            <a:r>
              <a:rPr lang="es-ES" sz="3200" dirty="0"/>
              <a:t>Cristal muy arañado o con rajas superficiales</a:t>
            </a:r>
          </a:p>
          <a:p>
            <a:pPr lvl="1"/>
            <a:r>
              <a:rPr lang="es-ES" sz="3200" dirty="0"/>
              <a:t>Cristal opaco. 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BB6D9F6-3E47-45AD-8461-718A3C87E3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8409" y="0"/>
            <a:ext cx="7653591" cy="6858000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3B16A00-A549-4B07-B8C2-4B3A966D9E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321732"/>
            <a:ext cx="4111054" cy="3674848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Imagen 8" descr="Imagen que contiene edificio, suelo, sentado&#10;&#10;Descripción generada automáticamente">
            <a:extLst>
              <a:ext uri="{FF2B5EF4-FFF2-40B4-BE49-F238E27FC236}">
                <a16:creationId xmlns:a16="http://schemas.microsoft.com/office/drawing/2014/main" id="{27BE8FE5-7FE2-42AB-82C8-BEC43D3A23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907" r="26528"/>
          <a:stretch/>
        </p:blipFill>
        <p:spPr>
          <a:xfrm>
            <a:off x="5702427" y="474133"/>
            <a:ext cx="2389971" cy="3361582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33B86BAE-87B4-4192-ABB2-627FFC965A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21732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Imagen 6" descr="Imagen que contiene valla, cable, metal, interior&#10;&#10;&#10;&#10;Descripción generada automáticamente">
            <a:extLst>
              <a:ext uri="{FF2B5EF4-FFF2-40B4-BE49-F238E27FC236}">
                <a16:creationId xmlns:a16="http://schemas.microsoft.com/office/drawing/2014/main" id="{B10F878C-EBBA-A847-84AB-D39B26A171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9139990" y="813857"/>
            <a:ext cx="2717800" cy="2038350"/>
          </a:xfrm>
          <a:prstGeom prst="rect">
            <a:avLst/>
          </a:prstGeom>
        </p:spPr>
      </p:pic>
      <p:sp>
        <p:nvSpPr>
          <p:cNvPr id="36" name="Rectangle 32">
            <a:extLst>
              <a:ext uri="{FF2B5EF4-FFF2-40B4-BE49-F238E27FC236}">
                <a16:creationId xmlns:a16="http://schemas.microsoft.com/office/drawing/2014/main" id="{22BB4F03-4463-45CC-89A7-8E03412ED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0141" y="4155753"/>
            <a:ext cx="4111054" cy="2380509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CA11EB87-5682-1643-809D-5E8640C9CE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9463" y="4430714"/>
            <a:ext cx="3775899" cy="1840750"/>
          </a:xfrm>
          <a:prstGeom prst="rect">
            <a:avLst/>
          </a:prstGeom>
        </p:spPr>
      </p:pic>
      <p:sp>
        <p:nvSpPr>
          <p:cNvPr id="35" name="Rectangle 34">
            <a:extLst>
              <a:ext uri="{FF2B5EF4-FFF2-40B4-BE49-F238E27FC236}">
                <a16:creationId xmlns:a16="http://schemas.microsoft.com/office/drawing/2014/main" id="{80E1AEAE-1F52-4C29-925C-27738417E9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8156" y="3509431"/>
            <a:ext cx="2766017" cy="3026832"/>
          </a:xfrm>
          <a:prstGeom prst="rect">
            <a:avLst/>
          </a:prstGeom>
          <a:solidFill>
            <a:srgbClr val="FFFFFF"/>
          </a:solidFill>
          <a:ln w="15875" cap="sq">
            <a:noFill/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Imagen 4" descr="Imagen que contiene edificio, interior, cadena&#10;&#10;Descripción generada automáticamente">
            <a:extLst>
              <a:ext uri="{FF2B5EF4-FFF2-40B4-BE49-F238E27FC236}">
                <a16:creationId xmlns:a16="http://schemas.microsoft.com/office/drawing/2014/main" id="{93D07934-92E3-4BD4-A760-E8D9E5A136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1301" y="3670295"/>
            <a:ext cx="2035178" cy="2713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1632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818D237-1FC4-4116-9272-FA4032163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774" y="104324"/>
            <a:ext cx="5853716" cy="1313659"/>
          </a:xfrm>
        </p:spPr>
        <p:txBody>
          <a:bodyPr>
            <a:normAutofit/>
          </a:bodyPr>
          <a:lstStyle/>
          <a:p>
            <a:r>
              <a:rPr lang="es-ES" dirty="0"/>
              <a:t>Paneles no recuperables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A0367A1-E248-43DC-947D-49155112AB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908" y="2578258"/>
            <a:ext cx="5108363" cy="2974403"/>
          </a:xfrm>
        </p:spPr>
        <p:txBody>
          <a:bodyPr>
            <a:normAutofit/>
          </a:bodyPr>
          <a:lstStyle/>
          <a:p>
            <a:pPr algn="just"/>
            <a:r>
              <a:rPr lang="es-ES" sz="3200" dirty="0"/>
              <a:t>3. ¿Celdas rotas o puntos de sobrecalentamiento?</a:t>
            </a:r>
          </a:p>
          <a:p>
            <a:pPr marL="0" indent="0" algn="just">
              <a:buNone/>
            </a:pPr>
            <a:endParaRPr lang="es-ES" sz="3200" dirty="0"/>
          </a:p>
          <a:p>
            <a:pPr lvl="1" algn="just"/>
            <a:r>
              <a:rPr lang="es-ES" sz="3200" dirty="0"/>
              <a:t>Placas con muchas celdas “quemadas”</a:t>
            </a:r>
          </a:p>
          <a:p>
            <a:pPr marL="457200" lvl="1" indent="0">
              <a:buNone/>
            </a:pPr>
            <a:endParaRPr lang="es-ES" sz="32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03713C1-2FB2-413B-BF91-3AE41726FB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0991" y="3474720"/>
            <a:ext cx="6100914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0795B4D-5022-4A7F-A01D-8D880B7CD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99584" y="0"/>
            <a:ext cx="6192415" cy="6858000"/>
          </a:xfrm>
          <a:prstGeom prst="rect">
            <a:avLst/>
          </a:prstGeom>
          <a:solidFill>
            <a:schemeClr val="tx1">
              <a:lumMod val="85000"/>
              <a:lumOff val="1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D19018-DE7C-4796-ADF2-AD2EB0FC0D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Imagen 5" descr="Imagen que contiene interior&#10;&#10;&#10;&#10;Descripción generada automáticamente">
            <a:extLst>
              <a:ext uri="{FF2B5EF4-FFF2-40B4-BE49-F238E27FC236}">
                <a16:creationId xmlns:a16="http://schemas.microsoft.com/office/drawing/2014/main" id="{4A8EF184-4616-A34E-A19C-B5775300A06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6233159" y="664210"/>
            <a:ext cx="2739814" cy="205486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B1A0A2C2-4F85-44AF-8708-8DCA4B550C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89624" y="0"/>
            <a:ext cx="3002281" cy="33832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Imagen 7" descr="Imagen que contiene interior&#10;&#10;&#10;&#10;Descripción generada automáticamente">
            <a:extLst>
              <a:ext uri="{FF2B5EF4-FFF2-40B4-BE49-F238E27FC236}">
                <a16:creationId xmlns:a16="http://schemas.microsoft.com/office/drawing/2014/main" id="{BF500281-C83B-9942-940A-09F2F41806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9502775" y="805022"/>
            <a:ext cx="2364317" cy="177323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7014695-7EEE-E04C-A5C2-A0780CE08C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18463" y="3796452"/>
            <a:ext cx="5251073" cy="2559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931034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8C8652-8AEB-4550-BD33-56332911D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62" y="322765"/>
            <a:ext cx="7474172" cy="1028958"/>
          </a:xfrm>
        </p:spPr>
        <p:txBody>
          <a:bodyPr>
            <a:normAutofit/>
          </a:bodyPr>
          <a:lstStyle/>
          <a:p>
            <a:r>
              <a:rPr lang="es-ES" dirty="0"/>
              <a:t>Proceso de Reciclado</a:t>
            </a:r>
          </a:p>
        </p:txBody>
      </p:sp>
      <p:sp>
        <p:nvSpPr>
          <p:cNvPr id="4" name="Marcador de contenido 2">
            <a:extLst>
              <a:ext uri="{FF2B5EF4-FFF2-40B4-BE49-F238E27FC236}">
                <a16:creationId xmlns:a16="http://schemas.microsoft.com/office/drawing/2014/main" id="{490C5DF9-8A53-8344-B552-D388DCFA32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429" y="1603513"/>
            <a:ext cx="7928058" cy="4125273"/>
          </a:xfrm>
        </p:spPr>
        <p:txBody>
          <a:bodyPr anchor="ctr">
            <a:normAutofit/>
          </a:bodyPr>
          <a:lstStyle/>
          <a:p>
            <a:r>
              <a:rPr lang="es-ES" dirty="0">
                <a:effectLst/>
              </a:rPr>
              <a:t>RECILEC dispone de Autorización Ambiental Integrada adaptada al Real Decreto RAEE desde septiembre de 2015.</a:t>
            </a:r>
          </a:p>
          <a:p>
            <a:r>
              <a:rPr lang="es-ES" dirty="0">
                <a:effectLst/>
              </a:rPr>
              <a:t>En el alcance de la autorización se incluye la valorización de los paneles fotovoltaicos.</a:t>
            </a:r>
          </a:p>
          <a:p>
            <a:r>
              <a:rPr lang="es-ES" dirty="0">
                <a:effectLst/>
              </a:rPr>
              <a:t>La tasa de valorización alcanzada en el proceso de tratamiento supera el 90%.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9A309A7-1751-4ABE-A3C1-EEC40366AD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3C4D2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67D8EB6-EAE1-4F9C-B398-83321E2872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FF4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6C2A56C-0398-1C4A-AE8B-161E07326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54442" y="3072616"/>
            <a:ext cx="1462088" cy="712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509738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500</Words>
  <Application>Microsoft Office PowerPoint</Application>
  <PresentationFormat>Panorámica</PresentationFormat>
  <Paragraphs>56</Paragraphs>
  <Slides>9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Tema de Office</vt:lpstr>
      <vt:lpstr>ECOENCUENTRO 2018</vt:lpstr>
      <vt:lpstr>Antecedentes</vt:lpstr>
      <vt:lpstr>MEJORAS FUTURAS</vt:lpstr>
      <vt:lpstr>Esquema instalación fotovoltaicas </vt:lpstr>
      <vt:lpstr>Recuperación de paneles fotovoltaicos</vt:lpstr>
      <vt:lpstr>Elementos a reparar</vt:lpstr>
      <vt:lpstr>Paneles no recuperables</vt:lpstr>
      <vt:lpstr>Paneles no recuperables</vt:lpstr>
      <vt:lpstr>Proceso de Reciclado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ECOENCUENTRO 2018</dc:title>
  <dc:creator>David Gomez Sanchez</dc:creator>
  <cp:lastModifiedBy>David Gomez Sanchez</cp:lastModifiedBy>
  <cp:revision>8</cp:revision>
  <dcterms:created xsi:type="dcterms:W3CDTF">2018-11-14T15:40:10Z</dcterms:created>
  <dcterms:modified xsi:type="dcterms:W3CDTF">2018-11-15T10:13:58Z</dcterms:modified>
</cp:coreProperties>
</file>